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Medium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font" Target="fonts/Montserrat-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bold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1.xml"/><Relationship Id="rId24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regular.fntdata"/><Relationship Id="rId28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font" Target="fonts/Montserrat-regular.fntdata"/><Relationship Id="rId31" Type="http://schemas.openxmlformats.org/officeDocument/2006/relationships/customXml" Target="../customXml/item3.xml"/><Relationship Id="rId22" Type="http://schemas.openxmlformats.org/officeDocument/2006/relationships/font" Target="fonts/Montserrat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70075967b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70075967b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5a49e05b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5a49e05b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70075967b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70075967b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70075967b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70075967b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70075967b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70075967b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70075967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70075967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70075967b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70075967b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70075967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70075967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70075967b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70075967b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70075967b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70075967b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70075967b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70075967b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70075967b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70075967b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490025" y="20090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Redshift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"/>
          <p:cNvSpPr txBox="1"/>
          <p:nvPr>
            <p:ph type="title"/>
          </p:nvPr>
        </p:nvSpPr>
        <p:spPr>
          <a:xfrm>
            <a:off x="556775" y="4249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redshift</a:t>
            </a:r>
            <a:endParaRPr/>
          </a:p>
        </p:txBody>
      </p:sp>
      <p:sp>
        <p:nvSpPr>
          <p:cNvPr id="221" name="Google Shape;221;p45"/>
          <p:cNvSpPr txBox="1"/>
          <p:nvPr>
            <p:ph idx="1" type="body"/>
          </p:nvPr>
        </p:nvSpPr>
        <p:spPr>
          <a:xfrm>
            <a:off x="556775" y="10518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Security: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Robust security features to meet the most stringent standards.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 built-in data security at no extra charge.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End-to-end encryption: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If we enable data at rest encryption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 data written to disc, any backups will be encrypted.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/>
          <p:nvPr>
            <p:ph type="title"/>
          </p:nvPr>
        </p:nvSpPr>
        <p:spPr>
          <a:xfrm>
            <a:off x="657225" y="4349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redshift</a:t>
            </a:r>
            <a:endParaRPr/>
          </a:p>
        </p:txBody>
      </p:sp>
      <p:sp>
        <p:nvSpPr>
          <p:cNvPr id="227" name="Google Shape;227;p46"/>
          <p:cNvSpPr txBox="1"/>
          <p:nvPr>
            <p:ph idx="1" type="body"/>
          </p:nvPr>
        </p:nvSpPr>
        <p:spPr>
          <a:xfrm>
            <a:off x="938500" y="1246025"/>
            <a:ext cx="6103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Network isolation: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Configure firewall rules in Amazon Redshift to control network access to our data warehouse cluster.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Audit and compliance: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Interacts with Amazon Redshift to allow us to audit all Redshift API requests.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Tokenization and granular access control.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3" name="Google Shape;233;p47"/>
          <p:cNvSpPr txBox="1"/>
          <p:nvPr>
            <p:ph type="title"/>
          </p:nvPr>
        </p:nvSpPr>
        <p:spPr>
          <a:xfrm>
            <a:off x="607000" y="42495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redshift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Easy to manage: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Takes care of routine maintenance.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Fault-tolerant.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Designs our Tables Automatically.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Automatically creates Backups.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Provisions automatically.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9" name="Google Shape;239;p48"/>
          <p:cNvSpPr txBox="1"/>
          <p:nvPr>
            <p:ph type="title"/>
          </p:nvPr>
        </p:nvSpPr>
        <p:spPr>
          <a:xfrm>
            <a:off x="607000" y="42495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redshift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 txBox="1"/>
          <p:nvPr>
            <p:ph idx="1" type="body"/>
          </p:nvPr>
        </p:nvSpPr>
        <p:spPr>
          <a:xfrm>
            <a:off x="607000" y="1165650"/>
            <a:ext cx="7389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Scalable: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Limitless when it comes to growing data or users.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Provides additional scalability and flexibility.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 a few clicks in the console, we can easily do scaling.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5" name="Google Shape;245;p49"/>
          <p:cNvSpPr txBox="1"/>
          <p:nvPr>
            <p:ph type="title"/>
          </p:nvPr>
        </p:nvSpPr>
        <p:spPr>
          <a:xfrm>
            <a:off x="607000" y="42495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 of using redshift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Redshift.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How Redshift works.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Companies that use Redshift.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Massively Parallel Processing.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Benefits of using Redshift.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757675" y="434975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Redshift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57675" y="1175700"/>
            <a:ext cx="6716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Redshift is a managed, petabyte-scale cloud data warehousing service.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store and analyse all of our data for better business insights.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Achieves a good mix of ease of setup and maintenance and a wide range of customization options.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536675" y="4249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Redshift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21175" y="1051800"/>
            <a:ext cx="5551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Handles all of the important work for us.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Allowing us to focus on other elements of your business.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analyse data using the most up-to-date predictive analytics.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Allowing us to make better business decisions.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 rotWithShape="1">
          <a:blip r:embed="rId3">
            <a:alphaModFix/>
          </a:blip>
          <a:srcRect b="14702" l="8837" r="7863" t="2137"/>
          <a:stretch/>
        </p:blipFill>
        <p:spPr>
          <a:xfrm>
            <a:off x="6509750" y="1542088"/>
            <a:ext cx="2062975" cy="20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526625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redshift works?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421925" y="1145575"/>
            <a:ext cx="8428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column-oriented database connects Redshift to SQL-based clients and business intelligence tools.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Access real-time data insights for decision-making and predictive analysis using the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Procedures are automated using Redshift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Each cluster in an Amazon Redshift data warehouse,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Collection of computer resources (nodes).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556750" y="36467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redshift works?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556750" y="11254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Compute node: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Computer with its CPU, RAM, and disc storage.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The Leader Node: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charge of communication between compute nodes and client apps.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Produces code and distributes it to the compute nodes.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677300" y="4450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redshift works?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677300" y="1051800"/>
            <a:ext cx="7449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Slices are created on a compute node.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Each slice is given a portion of the node's memory and disc space.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Processing a portion of the workload.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Delivering data to the slices.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Allocating the burden for queries and other database operations.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Slices pair up to complete the task.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536650" y="434975"/>
            <a:ext cx="64854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ompanies</a:t>
            </a:r>
            <a:r>
              <a:rPr lang="en"/>
              <a:t> using Redshift</a:t>
            </a:r>
            <a:endParaRPr/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596950" y="1140600"/>
            <a:ext cx="2200200" cy="17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Upstox.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Pizza Hut.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Vistara.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Rovio.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Dream11.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" name="Google Shape;205;p43"/>
          <p:cNvPicPr preferRelativeResize="0"/>
          <p:nvPr/>
        </p:nvPicPr>
        <p:blipFill rotWithShape="1">
          <a:blip r:embed="rId3">
            <a:alphaModFix/>
          </a:blip>
          <a:srcRect b="27491" l="6552" r="5488" t="24770"/>
          <a:stretch/>
        </p:blipFill>
        <p:spPr>
          <a:xfrm>
            <a:off x="4590000" y="1074878"/>
            <a:ext cx="2501425" cy="7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0863" y="804738"/>
            <a:ext cx="1219501" cy="114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3"/>
          <p:cNvPicPr preferRelativeResize="0"/>
          <p:nvPr/>
        </p:nvPicPr>
        <p:blipFill rotWithShape="1">
          <a:blip r:embed="rId5">
            <a:alphaModFix/>
          </a:blip>
          <a:srcRect b="11263" l="15387" r="16585" t="6641"/>
          <a:stretch/>
        </p:blipFill>
        <p:spPr>
          <a:xfrm>
            <a:off x="4429275" y="2178888"/>
            <a:ext cx="1417425" cy="10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3"/>
          <p:cNvPicPr preferRelativeResize="0"/>
          <p:nvPr/>
        </p:nvPicPr>
        <p:blipFill rotWithShape="1">
          <a:blip r:embed="rId6">
            <a:alphaModFix/>
          </a:blip>
          <a:srcRect b="8727" l="12514" r="13080" t="3205"/>
          <a:stretch/>
        </p:blipFill>
        <p:spPr>
          <a:xfrm>
            <a:off x="6174788" y="2044525"/>
            <a:ext cx="1116075" cy="1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3"/>
          <p:cNvPicPr preferRelativeResize="0"/>
          <p:nvPr/>
        </p:nvPicPr>
        <p:blipFill rotWithShape="1">
          <a:blip r:embed="rId7">
            <a:alphaModFix/>
          </a:blip>
          <a:srcRect b="10333" l="20726" r="17181" t="8173"/>
          <a:stretch/>
        </p:blipFill>
        <p:spPr>
          <a:xfrm>
            <a:off x="7478825" y="1952525"/>
            <a:ext cx="1275850" cy="15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/>
          <p:nvPr>
            <p:ph type="title"/>
          </p:nvPr>
        </p:nvSpPr>
        <p:spPr>
          <a:xfrm>
            <a:off x="516575" y="38475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Massively Parallel Processing</a:t>
            </a:r>
            <a:endParaRPr/>
          </a:p>
        </p:txBody>
      </p:sp>
      <p:sp>
        <p:nvSpPr>
          <p:cNvPr id="215" name="Google Shape;215;p44"/>
          <p:cNvSpPr txBox="1"/>
          <p:nvPr>
            <p:ph idx="1" type="body"/>
          </p:nvPr>
        </p:nvSpPr>
        <p:spPr>
          <a:xfrm>
            <a:off x="797850" y="1135525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for the rapid execution.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many compute nodes.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Performs the same compiled query segments.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Among compute nodes in Amazon Redshift.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1A1F104C-9126-4848-8DB2-384A5814E65A}"/>
</file>

<file path=customXml/itemProps2.xml><?xml version="1.0" encoding="utf-8"?>
<ds:datastoreItem xmlns:ds="http://schemas.openxmlformats.org/officeDocument/2006/customXml" ds:itemID="{89C3726A-109D-4600-8A48-50AB1165D45F}"/>
</file>

<file path=customXml/itemProps3.xml><?xml version="1.0" encoding="utf-8"?>
<ds:datastoreItem xmlns:ds="http://schemas.openxmlformats.org/officeDocument/2006/customXml" ds:itemID="{4AAF409D-E7C8-47A1-BB10-E06A4F1F74D6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